
<file path=[Content_Types].xml><?xml version="1.0" encoding="utf-8"?>
<Types xmlns="http://schemas.openxmlformats.org/package/2006/content-types"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90" r:id="rId7"/>
    <p:sldId id="267" r:id="rId8"/>
    <p:sldId id="288" r:id="rId9"/>
    <p:sldId id="280" r:id="rId10"/>
    <p:sldId id="285" r:id="rId11"/>
    <p:sldId id="279" r:id="rId12"/>
    <p:sldId id="270" r:id="rId13"/>
    <p:sldId id="273" r:id="rId14"/>
    <p:sldId id="289" r:id="rId15"/>
    <p:sldId id="287" r:id="rId16"/>
    <p:sldId id="277" r:id="rId17"/>
    <p:sldId id="278" r:id="rId18"/>
    <p:sldId id="286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82"/>
    <p:restoredTop sz="96812"/>
  </p:normalViewPr>
  <p:slideViewPr>
    <p:cSldViewPr snapToGrid="0">
      <p:cViewPr>
        <p:scale>
          <a:sx n="185" d="100"/>
          <a:sy n="185" d="100"/>
        </p:scale>
        <p:origin x="1968" y="384"/>
      </p:cViewPr>
      <p:guideLst>
        <p:guide pos="149"/>
        <p:guide orient="horz" pos="147"/>
        <p:guide orient="horz" pos="15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7b13decc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7b13decc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7b13decc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7b13decc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7b13dec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7b13decc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0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Параллелограмм 13"/>
          <p:cNvSpPr/>
          <p:nvPr/>
        </p:nvSpPr>
        <p:spPr>
          <a:xfrm rot="4372290">
            <a:off x="156602" y="-5978835"/>
            <a:ext cx="4430904" cy="1071571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Google Shape;56;p13"/>
          <p:cNvSpPr txBox="1"/>
          <p:nvPr/>
        </p:nvSpPr>
        <p:spPr>
          <a:xfrm>
            <a:off x="-2600231" y="1426584"/>
            <a:ext cx="40977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ОКТЯБРЯ</a:t>
            </a: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55;p13"/>
          <p:cNvSpPr txBox="1"/>
          <p:nvPr/>
        </p:nvSpPr>
        <p:spPr>
          <a:xfrm>
            <a:off x="71666" y="2855147"/>
            <a:ext cx="292324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800" cap="all" dirty="0">
                <a:solidFill>
                  <a:schemeClr val="bg1"/>
                </a:solidFill>
              </a:rPr>
              <a:t>ОСОБЕННОСТИ ПРОЦЕССА ИМПОРТОЗАМЕЩЕНИЯ</a:t>
            </a:r>
            <a:endParaRPr lang="ru-RU" sz="1800" cap="all" dirty="0">
              <a:solidFill>
                <a:schemeClr val="bg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7360543">
            <a:off x="-100653" y="-1729402"/>
            <a:ext cx="15048949" cy="1075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" y="187080"/>
            <a:ext cx="3990404" cy="523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03695" y="-2564969"/>
            <a:ext cx="3099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a typeface="Silom" pitchFamily="2" charset="-34"/>
                <a:cs typeface="Silom" pitchFamily="2" charset="-34"/>
              </a:rPr>
              <a:t>РИФ</a:t>
            </a:r>
            <a:endParaRPr lang="ru-RU" dirty="0">
              <a:ea typeface="Silom" pitchFamily="2" charset="-34"/>
              <a:cs typeface="Silom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/>
          <p:cNvSpPr txBox="1"/>
          <p:nvPr/>
        </p:nvSpPr>
        <p:spPr>
          <a:xfrm>
            <a:off x="1534309" y="1838505"/>
            <a:ext cx="7686725" cy="330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Смена операционных систем и прикладного ПО</a:t>
            </a:r>
            <a:endParaRPr lang="ru-RU" sz="3400" dirty="0">
              <a:solidFill>
                <a:schemeClr val="bg1"/>
              </a:solidFill>
            </a:endParaRPr>
          </a:p>
          <a:p>
            <a:pPr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Перевод серверных ОС и СУБД</a:t>
            </a:r>
            <a:endParaRPr lang="ru-RU" sz="3400" dirty="0">
              <a:solidFill>
                <a:schemeClr val="bg1"/>
              </a:solidFill>
            </a:endParaRPr>
          </a:p>
          <a:p>
            <a:pPr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Миграция почтового сервиса</a:t>
            </a:r>
            <a:endParaRPr lang="ru-RU" sz="3400" dirty="0">
              <a:solidFill>
                <a:schemeClr val="bg1"/>
              </a:solidFill>
            </a:endParaRPr>
          </a:p>
          <a:p>
            <a:pPr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</a:rPr>
              <a:t>Гиперконвергентная</a:t>
            </a:r>
            <a:r>
              <a:rPr lang="ru-RU" sz="3400" dirty="0">
                <a:solidFill>
                  <a:schemeClr val="bg1"/>
                </a:solidFill>
              </a:rPr>
              <a:t> архитектура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Google Shape;65;p14"/>
          <p:cNvSpPr txBox="1"/>
          <p:nvPr/>
        </p:nvSpPr>
        <p:spPr>
          <a:xfrm>
            <a:off x="0" y="192982"/>
            <a:ext cx="91440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Ключевые направления для 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миграции внутри компании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0" y="192982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Реализовано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920404" y="1317248"/>
            <a:ext cx="7223596" cy="3826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Рабочие станции - Астра </a:t>
            </a:r>
            <a:r>
              <a:rPr lang="en-US" sz="2400" dirty="0">
                <a:solidFill>
                  <a:schemeClr val="bg1"/>
                </a:solidFill>
              </a:rPr>
              <a:t>Linux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Серверные ОС - Астра </a:t>
            </a:r>
            <a:r>
              <a:rPr lang="en-US" sz="2400" dirty="0">
                <a:solidFill>
                  <a:schemeClr val="bg1"/>
                </a:solidFill>
              </a:rPr>
              <a:t>Linux </a:t>
            </a:r>
            <a:r>
              <a:rPr lang="ru-RU" sz="2400" dirty="0">
                <a:solidFill>
                  <a:schemeClr val="bg1"/>
                </a:solidFill>
              </a:rPr>
              <a:t>для 1С и  </a:t>
            </a:r>
            <a:r>
              <a:rPr lang="en-US" sz="2400" dirty="0">
                <a:solidFill>
                  <a:schemeClr val="bg1"/>
                </a:solidFill>
              </a:rPr>
              <a:t>PostgreSQL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Сервер коммуникаций – </a:t>
            </a:r>
            <a:r>
              <a:rPr lang="en-US" sz="2400" dirty="0" err="1">
                <a:solidFill>
                  <a:schemeClr val="bg1"/>
                </a:solidFill>
              </a:rPr>
              <a:t>CommunigatePro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Демо</a:t>
            </a:r>
            <a:r>
              <a:rPr lang="ru-RU" sz="2400" dirty="0">
                <a:solidFill>
                  <a:schemeClr val="bg1"/>
                </a:solidFill>
              </a:rPr>
              <a:t> стенд </a:t>
            </a:r>
            <a:r>
              <a:rPr lang="en-US" sz="2400" dirty="0">
                <a:solidFill>
                  <a:schemeClr val="bg1"/>
                </a:solidFill>
              </a:rPr>
              <a:t>ROS</a:t>
            </a:r>
            <a:r>
              <a:rPr lang="ru-RU" sz="2400" dirty="0">
                <a:solidFill>
                  <a:schemeClr val="bg1"/>
                </a:solidFill>
              </a:rPr>
              <a:t>платформа для клиентов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 algn="l"/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l"/>
            <a:endParaRPr lang="en-US" sz="2400" dirty="0">
              <a:solidFill>
                <a:schemeClr val="bg1"/>
              </a:solidFill>
            </a:endParaRPr>
          </a:p>
          <a:p>
            <a:pPr marL="0" indent="0" algn="l"/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0" y="192982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Как получить </a:t>
            </a:r>
            <a:r>
              <a:rPr lang="ru-RU" sz="3200" dirty="0" err="1">
                <a:solidFill>
                  <a:schemeClr val="bg1"/>
                </a:solidFill>
              </a:rPr>
              <a:t>демостенд</a:t>
            </a:r>
            <a:r>
              <a:rPr lang="ru-RU" sz="3200" dirty="0">
                <a:solidFill>
                  <a:schemeClr val="bg1"/>
                </a:solidFill>
              </a:rPr>
              <a:t> 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8" y="2790290"/>
            <a:ext cx="3400335" cy="2057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" y="2433579"/>
            <a:ext cx="3400335" cy="2057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96" y="2083558"/>
            <a:ext cx="3400335" cy="2057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756" y="1937255"/>
            <a:ext cx="2817916" cy="2817916"/>
          </a:xfrm>
          <a:prstGeom prst="rect">
            <a:avLst/>
          </a:prstGeom>
        </p:spPr>
      </p:pic>
      <p:sp>
        <p:nvSpPr>
          <p:cNvPr id="17" name="Google Shape;66;p14"/>
          <p:cNvSpPr txBox="1"/>
          <p:nvPr/>
        </p:nvSpPr>
        <p:spPr>
          <a:xfrm>
            <a:off x="3546436" y="2782401"/>
            <a:ext cx="33694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www.peremena.com</a:t>
            </a:r>
            <a:endParaRPr lang="en-US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66;p14"/>
          <p:cNvSpPr txBox="1"/>
          <p:nvPr/>
        </p:nvSpPr>
        <p:spPr>
          <a:xfrm>
            <a:off x="3546436" y="3141379"/>
            <a:ext cx="331045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 (800) 700 - 81 - 88</a:t>
            </a:r>
            <a:endParaRPr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6;p14"/>
          <p:cNvSpPr txBox="1"/>
          <p:nvPr/>
        </p:nvSpPr>
        <p:spPr>
          <a:xfrm>
            <a:off x="3546436" y="3500357"/>
            <a:ext cx="33694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info-vrn@peremena.com</a:t>
            </a:r>
            <a:endParaRPr lang="en-US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66;p14"/>
          <p:cNvSpPr txBox="1"/>
          <p:nvPr/>
        </p:nvSpPr>
        <p:spPr>
          <a:xfrm>
            <a:off x="2518354" y="1154797"/>
            <a:ext cx="4133647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Просто написать или позвонить</a:t>
            </a:r>
            <a:endParaRPr lang="en-US"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130825" y="3089800"/>
            <a:ext cx="371475" cy="1611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0" y="192982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Медицина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920404" y="1577992"/>
            <a:ext cx="7223596" cy="326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Организация эталонных образов </a:t>
            </a:r>
            <a:r>
              <a:rPr lang="en-US" sz="2400" dirty="0">
                <a:solidFill>
                  <a:schemeClr val="bg1"/>
                </a:solidFill>
              </a:rPr>
              <a:t> ASTRA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Linux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en-US" sz="2400" dirty="0">
                <a:solidFill>
                  <a:schemeClr val="bg1"/>
                </a:solidFill>
              </a:rPr>
              <a:t>ALT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Linux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Автоматическая установка на 9 000 АРМ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Плотная работа с разработчиком</a:t>
            </a:r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l"/>
            <a:endParaRPr lang="ru-RU" sz="2400" dirty="0">
              <a:solidFill>
                <a:schemeClr val="bg1"/>
              </a:solidFill>
            </a:endParaRPr>
          </a:p>
          <a:p>
            <a:pPr marL="342900" algn="l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l"/>
            <a:endParaRPr lang="en-US" sz="2400" dirty="0">
              <a:solidFill>
                <a:schemeClr val="bg1"/>
              </a:solidFill>
            </a:endParaRPr>
          </a:p>
          <a:p>
            <a:pPr marL="0" indent="0" algn="l"/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1034205" y="60587"/>
            <a:ext cx="4854441" cy="46767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0" y="192429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Опыт внедрения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" y="1235381"/>
            <a:ext cx="9144000" cy="393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ru-RU" sz="2600" dirty="0">
                <a:solidFill>
                  <a:schemeClr val="bg1"/>
                </a:solidFill>
              </a:rPr>
              <a:t>Правительство Воронежской области 11 000 учетных записей</a:t>
            </a:r>
            <a:endParaRPr lang="ru-RU" sz="2600" dirty="0">
              <a:solidFill>
                <a:schemeClr val="bg1"/>
              </a:solidFill>
            </a:endParaRPr>
          </a:p>
          <a:p>
            <a:pPr lvl="2" algn="l"/>
            <a:endParaRPr lang="ru-RU" sz="24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Использование на разных операционных системах</a:t>
            </a:r>
            <a:endParaRPr lang="ru-RU" sz="22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Режим тандемной работы</a:t>
            </a:r>
            <a:endParaRPr lang="ru-RU" sz="22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Бесшовный процесс перехода пользователей</a:t>
            </a:r>
            <a:endParaRPr lang="ru-RU" sz="22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Минимальный стресс и отторжение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сотрудников</a:t>
            </a:r>
            <a:endParaRPr lang="ru-RU" sz="22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Возможность гибкой интеграции и управления почтой</a:t>
            </a:r>
            <a:endParaRPr lang="ru-RU" sz="2200" dirty="0">
              <a:solidFill>
                <a:schemeClr val="bg1"/>
              </a:solidFill>
            </a:endParaRPr>
          </a:p>
          <a:p>
            <a:pPr marL="1511300" lvl="2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Сжатые сроки реализации</a:t>
            </a:r>
            <a:endParaRPr lang="ru-RU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0" y="213357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Администрация города Воронеж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060983" y="1563554"/>
            <a:ext cx="8083017" cy="35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5715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Телефония</a:t>
            </a:r>
            <a:r>
              <a:rPr lang="ru-RU" sz="2000" dirty="0">
                <a:solidFill>
                  <a:schemeClr val="bg1"/>
                </a:solidFill>
              </a:rPr>
              <a:t> на платформе </a:t>
            </a:r>
            <a:r>
              <a:rPr lang="en-US" sz="2000" dirty="0" err="1">
                <a:solidFill>
                  <a:schemeClr val="bg1"/>
                </a:solidFill>
              </a:rPr>
              <a:t>Communigate</a:t>
            </a:r>
            <a:r>
              <a:rPr lang="en-US" sz="2000" dirty="0">
                <a:solidFill>
                  <a:schemeClr val="bg1"/>
                </a:solidFill>
              </a:rPr>
              <a:t> Pro</a:t>
            </a:r>
            <a:r>
              <a:rPr lang="ru-RU" sz="2000" dirty="0">
                <a:solidFill>
                  <a:schemeClr val="bg1"/>
                </a:solidFill>
              </a:rPr>
              <a:t> для 1 100 абонентов</a:t>
            </a:r>
            <a:endParaRPr lang="en-US" sz="2000" dirty="0">
              <a:solidFill>
                <a:schemeClr val="bg1"/>
              </a:solidFill>
            </a:endParaRPr>
          </a:p>
          <a:p>
            <a:pPr marL="5715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Миграция с телефонии </a:t>
            </a:r>
            <a:r>
              <a:rPr lang="en-US" sz="2000" dirty="0">
                <a:solidFill>
                  <a:schemeClr val="bg1"/>
                </a:solidFill>
              </a:rPr>
              <a:t>Cisco Unified Communications Manager</a:t>
            </a:r>
            <a:endParaRPr lang="en-US" sz="2000" dirty="0">
              <a:solidFill>
                <a:schemeClr val="bg1"/>
              </a:solidFill>
            </a:endParaRPr>
          </a:p>
          <a:p>
            <a:pPr marL="5715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Адаптация телефонов </a:t>
            </a:r>
            <a:r>
              <a:rPr lang="en-US" sz="2000" dirty="0">
                <a:solidFill>
                  <a:schemeClr val="bg1"/>
                </a:solidFill>
              </a:rPr>
              <a:t>Cisco </a:t>
            </a:r>
            <a:r>
              <a:rPr lang="ru-RU" sz="2000" dirty="0">
                <a:solidFill>
                  <a:schemeClr val="bg1"/>
                </a:solidFill>
              </a:rPr>
              <a:t>с </a:t>
            </a:r>
            <a:r>
              <a:rPr lang="en-US" sz="2000" dirty="0">
                <a:solidFill>
                  <a:schemeClr val="bg1"/>
                </a:solidFill>
              </a:rPr>
              <a:t>SCCP </a:t>
            </a:r>
            <a:r>
              <a:rPr lang="ru-RU" sz="2000" dirty="0">
                <a:solidFill>
                  <a:schemeClr val="bg1"/>
                </a:solidFill>
              </a:rPr>
              <a:t>на </a:t>
            </a:r>
            <a:r>
              <a:rPr lang="en-US" sz="2000" dirty="0">
                <a:solidFill>
                  <a:schemeClr val="bg1"/>
                </a:solidFill>
              </a:rPr>
              <a:t>SIP</a:t>
            </a:r>
            <a:endParaRPr lang="en-US" sz="2000" dirty="0">
              <a:solidFill>
                <a:schemeClr val="bg1"/>
              </a:solidFill>
            </a:endParaRPr>
          </a:p>
          <a:p>
            <a:pPr marL="5715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Экономия средств государства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Параллелограмм 16"/>
          <p:cNvSpPr/>
          <p:nvPr/>
        </p:nvSpPr>
        <p:spPr>
          <a:xfrm rot="11507310">
            <a:off x="-2352801" y="-4802515"/>
            <a:ext cx="6661959" cy="1310135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885" y="183433"/>
            <a:ext cx="3285145" cy="489807"/>
          </a:xfrm>
          <a:prstGeom prst="rect">
            <a:avLst/>
          </a:prstGeom>
        </p:spPr>
      </p:pic>
      <p:pic>
        <p:nvPicPr>
          <p:cNvPr id="64" name="Google Shape;64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4849403">
            <a:off x="957764" y="-2599437"/>
            <a:ext cx="8808811" cy="8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6;p14"/>
          <p:cNvSpPr txBox="1"/>
          <p:nvPr/>
        </p:nvSpPr>
        <p:spPr>
          <a:xfrm>
            <a:off x="5149312" y="2693163"/>
            <a:ext cx="33694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www.peremena.com</a:t>
            </a:r>
            <a:endParaRPr lang="en-US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6;p14"/>
          <p:cNvSpPr txBox="1"/>
          <p:nvPr/>
        </p:nvSpPr>
        <p:spPr>
          <a:xfrm>
            <a:off x="5149312" y="3052141"/>
            <a:ext cx="331045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 (800) 700 - 81 - 88</a:t>
            </a:r>
            <a:endParaRPr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66;p14"/>
          <p:cNvSpPr txBox="1"/>
          <p:nvPr/>
        </p:nvSpPr>
        <p:spPr>
          <a:xfrm>
            <a:off x="5149312" y="3411119"/>
            <a:ext cx="33694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info-vrn@peremena.com</a:t>
            </a:r>
            <a:endParaRPr lang="en-US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66;p14"/>
          <p:cNvSpPr txBox="1"/>
          <p:nvPr/>
        </p:nvSpPr>
        <p:spPr>
          <a:xfrm>
            <a:off x="1451073" y="3477533"/>
            <a:ext cx="3369424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Импортозаме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щение</a:t>
            </a:r>
            <a:endParaRPr lang="ru-RU"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Компетентно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сть</a:t>
            </a:r>
            <a:endParaRPr lang="ru-RU"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Лидерство</a:t>
            </a:r>
            <a:endParaRPr lang="ru-RU" sz="18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Эффективн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ость</a:t>
            </a:r>
            <a:endParaRPr lang="en-US"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82" y="117935"/>
            <a:ext cx="1955972" cy="1955972"/>
          </a:xfrm>
          <a:prstGeom prst="rect">
            <a:avLst/>
          </a:prstGeom>
        </p:spPr>
      </p:pic>
      <p:sp>
        <p:nvSpPr>
          <p:cNvPr id="14" name="Google Shape;56;p13"/>
          <p:cNvSpPr txBox="1"/>
          <p:nvPr/>
        </p:nvSpPr>
        <p:spPr>
          <a:xfrm>
            <a:off x="2207447" y="111884"/>
            <a:ext cx="409770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19716495">
            <a:off x="-1917956" y="-1687138"/>
            <a:ext cx="14190927" cy="8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0" y="1520961"/>
            <a:ext cx="4624142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Особенности процессов </a:t>
            </a:r>
            <a:r>
              <a:rPr lang="ru-RU" sz="2800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импортозамещения</a:t>
            </a:r>
            <a:r>
              <a:rPr lang="ru-RU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в органах государственной власти</a:t>
            </a:r>
            <a:endParaRPr lang="ru-RU" sz="28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483737" y="3427824"/>
            <a:ext cx="192425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Чучко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Максим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483737" y="4174613"/>
            <a:ext cx="188895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проектного отдела ГК «Перемена»</a:t>
            </a: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7;p14"/>
          <p:cNvSpPr txBox="1"/>
          <p:nvPr/>
        </p:nvSpPr>
        <p:spPr>
          <a:xfrm>
            <a:off x="6025367" y="699536"/>
            <a:ext cx="242221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Медведицков</a:t>
            </a:r>
            <a:endParaRPr lang="ru-RU"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Антон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" name="Google Shape;65;p14"/>
          <p:cNvSpPr txBox="1"/>
          <p:nvPr/>
        </p:nvSpPr>
        <p:spPr>
          <a:xfrm>
            <a:off x="5522778" y="3177134"/>
            <a:ext cx="4650589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Делимся опытом и рассказываем про подводные камни</a:t>
            </a:r>
            <a:endParaRPr sz="28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617" t="3001" r="14923" b="44149"/>
          <a:stretch>
            <a:fillRect/>
          </a:stretch>
        </p:blipFill>
        <p:spPr>
          <a:xfrm>
            <a:off x="3282257" y="3161472"/>
            <a:ext cx="1761407" cy="1760282"/>
          </a:xfrm>
          <a:prstGeom prst="ellipse">
            <a:avLst/>
          </a:prstGeom>
        </p:spPr>
      </p:pic>
      <p:sp>
        <p:nvSpPr>
          <p:cNvPr id="19" name="Google Shape;68;p14"/>
          <p:cNvSpPr txBox="1"/>
          <p:nvPr/>
        </p:nvSpPr>
        <p:spPr>
          <a:xfrm>
            <a:off x="6025367" y="1520961"/>
            <a:ext cx="1888959" cy="55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отдела продаж, ГК «Перемена»</a:t>
            </a: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155" t="767" r="17227" b="37488"/>
          <a:stretch>
            <a:fillRect/>
          </a:stretch>
        </p:blipFill>
        <p:spPr>
          <a:xfrm>
            <a:off x="4033528" y="621698"/>
            <a:ext cx="1761407" cy="1794166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787245">
            <a:off x="-135110" y="688411"/>
            <a:ext cx="3950700" cy="49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376801">
            <a:off x="3935011" y="-1632221"/>
            <a:ext cx="6886317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98" y="-1342825"/>
            <a:ext cx="5370906" cy="75964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787245">
            <a:off x="-281296" y="705773"/>
            <a:ext cx="3950700" cy="36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376801">
            <a:off x="3938817" y="-1562858"/>
            <a:ext cx="5618112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36671" y="464526"/>
            <a:ext cx="55209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1745038" y="1304719"/>
            <a:ext cx="7398962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БОЛЕЕ</a:t>
            </a:r>
            <a:r>
              <a:rPr lang="ru-RU" sz="2800" b="1" dirty="0">
                <a:solidFill>
                  <a:schemeClr val="bg1"/>
                </a:solidFill>
              </a:rPr>
              <a:t> 16 ЛЕТ УСПЕШНОЙ РАБОТЫ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В СФЕРЕ ВЫСОКИХ ТЕХНОЛОГИЙ</a:t>
            </a:r>
            <a:endParaRPr lang="ru-RU" sz="2800" b="1" dirty="0">
              <a:solidFill>
                <a:schemeClr val="bg1"/>
              </a:solidFill>
            </a:endParaRPr>
          </a:p>
          <a:p>
            <a:pPr lvl="0" algn="ctr"/>
            <a:endParaRPr lang="ru-RU" sz="28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57" y="2852910"/>
            <a:ext cx="8488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ГК «Перемена» системный интегратор базовой инфраструктуры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С 2019 года тестируем все отечественные разработки на себе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-69119" y="26474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Перспективные виды деятельности компании</a:t>
            </a:r>
            <a:endParaRPr lang="ru-RU" sz="32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311956" y="1101078"/>
            <a:ext cx="7636287" cy="422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Адаптация программного обеспечение заказчика  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Российских операционных системах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bg1"/>
                </a:solidFill>
              </a:rPr>
              <a:t>Развертывание </a:t>
            </a:r>
            <a:r>
              <a:rPr lang="ru-RU" dirty="0">
                <a:solidFill>
                  <a:schemeClr val="bg1"/>
                </a:solidFill>
              </a:rPr>
              <a:t>отечественных офисных программных продуктов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Модернизация системы объединённых коммуникаций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Внедрение систем виртуализации и распределенного хранения данных </a:t>
            </a:r>
            <a:r>
              <a:rPr lang="ru-RU" dirty="0" err="1">
                <a:solidFill>
                  <a:schemeClr val="bg1"/>
                </a:solidFill>
              </a:rPr>
              <a:t>Росплатформа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5;p14"/>
          <p:cNvSpPr txBox="1"/>
          <p:nvPr/>
        </p:nvSpPr>
        <p:spPr>
          <a:xfrm>
            <a:off x="-69119" y="26474"/>
            <a:ext cx="9144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Подробнее о решениях</a:t>
            </a:r>
            <a:endParaRPr lang="ru-RU" sz="32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1850074" y="997641"/>
            <a:ext cx="7636287" cy="402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Российские ОС </a:t>
            </a:r>
            <a:r>
              <a:rPr lang="en-US" sz="2400" dirty="0">
                <a:solidFill>
                  <a:schemeClr val="bg1"/>
                </a:solidFill>
              </a:rPr>
              <a:t>ASTRA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Linux, ALT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Linux, </a:t>
            </a:r>
            <a:r>
              <a:rPr lang="ru-RU" sz="2400" dirty="0">
                <a:solidFill>
                  <a:schemeClr val="bg1"/>
                </a:solidFill>
              </a:rPr>
              <a:t>РЕД ОС</a:t>
            </a:r>
            <a:endParaRPr lang="ru-RU" sz="2400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Офисные приложения </a:t>
            </a:r>
            <a:r>
              <a:rPr lang="ru-RU" sz="2400" dirty="0" err="1">
                <a:solidFill>
                  <a:schemeClr val="bg1"/>
                </a:solidFill>
              </a:rPr>
              <a:t>МойОфис</a:t>
            </a:r>
            <a:endParaRPr lang="en-US" sz="2400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Сервер объединённых коммуникаций </a:t>
            </a:r>
            <a:r>
              <a:rPr lang="en-US" sz="2400" dirty="0" err="1">
                <a:solidFill>
                  <a:schemeClr val="bg1"/>
                </a:solidFill>
              </a:rPr>
              <a:t>CommunigatePro</a:t>
            </a:r>
            <a:endParaRPr lang="ru-RU" sz="2400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Виртуализация и программное хранилище </a:t>
            </a:r>
            <a:r>
              <a:rPr lang="ru-RU" sz="2400" dirty="0" err="1">
                <a:solidFill>
                  <a:schemeClr val="bg1"/>
                </a:solidFill>
              </a:rPr>
              <a:t>Росплатформа</a:t>
            </a:r>
            <a:endParaRPr lang="ru-RU" sz="2400" dirty="0">
              <a:solidFill>
                <a:schemeClr val="bg1"/>
              </a:solidFill>
            </a:endParaRPr>
          </a:p>
          <a:p>
            <a:pPr algn="l">
              <a:lnSpc>
                <a:spcPct val="200000"/>
              </a:lnSpc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582479" y="-1910406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араллелограмм 8"/>
          <p:cNvSpPr/>
          <p:nvPr/>
        </p:nvSpPr>
        <p:spPr>
          <a:xfrm rot="4226813">
            <a:off x="551111" y="-6131055"/>
            <a:ext cx="4430904" cy="1071571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703" y="203994"/>
            <a:ext cx="2270411" cy="658419"/>
          </a:xfrm>
          <a:prstGeom prst="rect">
            <a:avLst/>
          </a:prstGeom>
        </p:spPr>
      </p:pic>
      <p:grpSp>
        <p:nvGrpSpPr>
          <p:cNvPr id="18" name="Группа 17"/>
          <p:cNvGrpSpPr>
            <a:grpSpLocks noChangeAspect="1"/>
          </p:cNvGrpSpPr>
          <p:nvPr/>
        </p:nvGrpSpPr>
        <p:grpSpPr>
          <a:xfrm>
            <a:off x="1771921" y="2174727"/>
            <a:ext cx="6718514" cy="2526563"/>
            <a:chOff x="687324" y="222370"/>
            <a:chExt cx="12388760" cy="1675021"/>
          </a:xfrm>
        </p:grpSpPr>
        <p:sp>
          <p:nvSpPr>
            <p:cNvPr id="19" name="Прямоугольник: скругленные углы 3"/>
            <p:cNvSpPr/>
            <p:nvPr/>
          </p:nvSpPr>
          <p:spPr>
            <a:xfrm>
              <a:off x="2017298" y="222370"/>
              <a:ext cx="9478981" cy="1675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ru-RU" sz="1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 defTabSz="609600"/>
              <a:endParaRPr lang="ru-RU" sz="1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 defTabSz="609600"/>
              <a:endParaRPr lang="ru-RU" sz="1200" dirty="0">
                <a:solidFill>
                  <a:srgbClr val="C00000"/>
                </a:solidFill>
                <a:latin typeface="Calibri"/>
              </a:endParaRPr>
            </a:p>
            <a:p>
              <a:pPr algn="ctr" defTabSz="609600"/>
              <a:endParaRPr lang="ru-RU" sz="1200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0" name="Прямоугольник: скругленные углы 4"/>
            <p:cNvSpPr/>
            <p:nvPr/>
          </p:nvSpPr>
          <p:spPr>
            <a:xfrm rot="2586016">
              <a:off x="687324" y="536436"/>
              <a:ext cx="2911825" cy="104688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ru-RU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Прямоугольник: скругленные углы 5"/>
            <p:cNvSpPr/>
            <p:nvPr/>
          </p:nvSpPr>
          <p:spPr>
            <a:xfrm rot="2586016">
              <a:off x="10164260" y="536437"/>
              <a:ext cx="2911824" cy="104688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ru-RU" sz="12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10"/>
          <p:cNvSpPr txBox="1"/>
          <p:nvPr/>
        </p:nvSpPr>
        <p:spPr>
          <a:xfrm>
            <a:off x="2823718" y="2329142"/>
            <a:ext cx="4409218" cy="2251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Российский разработчик 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средств серверной 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виртуализации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и распределенного 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  <a:p>
            <a:pPr algn="ctr" defTabSz="609600"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хранения данных 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666484" y="3143741"/>
            <a:ext cx="1995263" cy="563607"/>
            <a:chOff x="2863579" y="4305987"/>
            <a:chExt cx="1995263" cy="563607"/>
          </a:xfrm>
        </p:grpSpPr>
        <p:pic>
          <p:nvPicPr>
            <p:cNvPr id="24" name="Picture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63579" y="4305987"/>
              <a:ext cx="563607" cy="563607"/>
            </a:xfrm>
            <a:prstGeom prst="rect">
              <a:avLst/>
            </a:prstGeom>
          </p:spPr>
        </p:pic>
        <p:sp>
          <p:nvSpPr>
            <p:cNvPr id="25" name="TextBox 64"/>
            <p:cNvSpPr txBox="1"/>
            <p:nvPr/>
          </p:nvSpPr>
          <p:spPr>
            <a:xfrm>
              <a:off x="3331928" y="4477790"/>
              <a:ext cx="1526914" cy="211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1825"/>
                </a:lnSpc>
                <a:spcBef>
                  <a:spcPct val="0"/>
                </a:spcBef>
              </a:pPr>
              <a:r>
                <a:rPr lang="en-US" sz="1050" b="1" dirty="0">
                  <a:solidFill>
                    <a:schemeClr val="bg1"/>
                  </a:solidFill>
                </a:rPr>
                <a:t>ВИРТУАЛИЗАЦИЯ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886128" y="3050632"/>
            <a:ext cx="1575002" cy="563607"/>
            <a:chOff x="9283396" y="4280672"/>
            <a:chExt cx="1575002" cy="563607"/>
          </a:xfrm>
        </p:grpSpPr>
        <p:pic>
          <p:nvPicPr>
            <p:cNvPr id="27" name="Picture 2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283396" y="4280672"/>
              <a:ext cx="563607" cy="563607"/>
            </a:xfrm>
            <a:prstGeom prst="rect">
              <a:avLst/>
            </a:prstGeom>
          </p:spPr>
        </p:pic>
        <p:sp>
          <p:nvSpPr>
            <p:cNvPr id="28" name="TextBox 65"/>
            <p:cNvSpPr txBox="1"/>
            <p:nvPr/>
          </p:nvSpPr>
          <p:spPr>
            <a:xfrm>
              <a:off x="9729699" y="4446820"/>
              <a:ext cx="1128699" cy="211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1825"/>
                </a:lnSpc>
                <a:spcBef>
                  <a:spcPct val="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ХРАНИЛИЩЕ</a:t>
              </a:r>
              <a:endParaRPr lang="en-US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521729" y="392605"/>
            <a:ext cx="469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Разработка начата в 2000 году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С 2016 года официально в России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20968776">
            <a:off x="3488442" y="-2082268"/>
            <a:ext cx="6853373" cy="554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19196285">
            <a:off x="-600160" y="868725"/>
            <a:ext cx="3950700" cy="36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2"/>
          <p:cNvSpPr txBox="1"/>
          <p:nvPr/>
        </p:nvSpPr>
        <p:spPr>
          <a:xfrm>
            <a:off x="0" y="0"/>
            <a:ext cx="9294607" cy="61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latin typeface="Ubuntu" panose="020B0504030602030204" pitchFamily="34" charset="0"/>
              </a:rPr>
              <a:t>В чем выгоды от внедрения ПО </a:t>
            </a:r>
            <a:r>
              <a:rPr lang="ru-RU" sz="2400" dirty="0" err="1">
                <a:solidFill>
                  <a:schemeClr val="bg1"/>
                </a:solidFill>
                <a:latin typeface="Ubuntu" panose="020B0504030602030204" pitchFamily="34" charset="0"/>
              </a:rPr>
              <a:t>Росплатформы</a:t>
            </a:r>
            <a:endParaRPr lang="ru-RU" sz="2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2512044" y="1101078"/>
            <a:ext cx="6631956" cy="375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Экономия </a:t>
            </a:r>
            <a:endParaRPr lang="ru-RU"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Независимость от производителей железа</a:t>
            </a:r>
            <a:endParaRPr lang="ru-RU" sz="2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Масштабируемость</a:t>
            </a:r>
            <a:r>
              <a:rPr lang="ru-RU" sz="24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Отказоустойчивость</a:t>
            </a:r>
            <a:endParaRPr lang="ru-RU" sz="2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Единое управление </a:t>
            </a:r>
            <a:endParaRPr lang="ru-RU"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330200" indent="-330200" algn="l">
              <a:spcBef>
                <a:spcPts val="1455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Производительность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6" name="Google Shape;58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8668857">
            <a:off x="-1079505" y="-2036911"/>
            <a:ext cx="21923894" cy="164817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7;p14"/>
          <p:cNvSpPr txBox="1"/>
          <p:nvPr/>
        </p:nvSpPr>
        <p:spPr>
          <a:xfrm>
            <a:off x="335390" y="3089161"/>
            <a:ext cx="450398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err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Чучко</a:t>
            </a:r>
            <a:r>
              <a:rPr lang="ru-RU" sz="28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Максим</a:t>
            </a:r>
            <a:endParaRPr sz="28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" name="Google Shape;68;p14"/>
          <p:cNvSpPr txBox="1"/>
          <p:nvPr/>
        </p:nvSpPr>
        <p:spPr>
          <a:xfrm>
            <a:off x="335390" y="4054816"/>
            <a:ext cx="286646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проектного отдела ГК «Перемена»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5;p14"/>
          <p:cNvSpPr txBox="1"/>
          <p:nvPr/>
        </p:nvSpPr>
        <p:spPr>
          <a:xfrm>
            <a:off x="3071270" y="103151"/>
            <a:ext cx="5309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36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Опыт интеграции</a:t>
            </a:r>
            <a:endParaRPr sz="3600" dirty="0">
              <a:solidFill>
                <a:srgbClr val="FFC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8617" t="3001" r="14923" b="44149"/>
          <a:stretch>
            <a:fillRect/>
          </a:stretch>
        </p:blipFill>
        <p:spPr>
          <a:xfrm>
            <a:off x="536917" y="978747"/>
            <a:ext cx="1761407" cy="1760282"/>
          </a:xfrm>
          <a:prstGeom prst="ellipse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{2B1D0546-4DCE-F844-B172-486E28CB92AA}tf16401369</Template>
  <TotalTime>0</TotalTime>
  <Words>2531</Words>
  <Application>WPS Presentation</Application>
  <PresentationFormat>Экран (16:9)</PresentationFormat>
  <Paragraphs>147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SimSun</vt:lpstr>
      <vt:lpstr>Wingdings</vt:lpstr>
      <vt:lpstr>Arial</vt:lpstr>
      <vt:lpstr>Montserrat</vt:lpstr>
      <vt:lpstr>Cormorant</vt:lpstr>
      <vt:lpstr>Silom</vt:lpstr>
      <vt:lpstr>Montserrat SemiBold</vt:lpstr>
      <vt:lpstr>Montserrat ExtraBold</vt:lpstr>
      <vt:lpstr>Open Sans</vt:lpstr>
      <vt:lpstr>Calibri</vt:lpstr>
      <vt:lpstr>Ubuntu</vt:lpstr>
      <vt:lpstr>Tahoma</vt:lpstr>
      <vt:lpstr>Microsoft YaHei</vt:lpstr>
      <vt:lpstr>Arial Unicode MS</vt:lpstr>
      <vt:lpstr>Trebuchet MS</vt:lpstr>
      <vt:lpstr>OpenSymbol</vt:lpstr>
      <vt:lpstr>Noto Sans Thai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amedveditskov</cp:lastModifiedBy>
  <cp:revision>68</cp:revision>
  <dcterms:created xsi:type="dcterms:W3CDTF">2022-10-24T09:29:43Z</dcterms:created>
  <dcterms:modified xsi:type="dcterms:W3CDTF">2022-10-24T09:29:43Z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1049-11.1.0.10702</vt:lpwstr>
  </property>
</Properties>
</file>